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</p:sldMasterIdLst>
  <p:sldIdLst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74" r:id="rId32"/>
    <p:sldId id="275" r:id="rId33"/>
    <p:sldId id="276" r:id="rId34"/>
    <p:sldId id="277" r:id="rId35"/>
    <p:sldId id="278" r:id="rId36"/>
    <p:sldId id="279" r:id="rId37"/>
    <p:sldId id="280" r:id="rId38"/>
    <p:sldId id="281" r:id="rId39"/>
    <p:sldId id="282" r:id="rId40"/>
    <p:sldId id="283" r:id="rId41"/>
    <p:sldId id="284" r:id="rId42"/>
    <p:sldId id="285" r:id="rId43"/>
    <p:sldId id="286" r:id="rId44"/>
    <p:sldId id="287" r:id="rId45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" Target="slides/slide1.xml"/><Relationship Id="rId15" Type="http://schemas.openxmlformats.org/officeDocument/2006/relationships/slide" Target="slides/slide2.xml"/><Relationship Id="rId16" Type="http://schemas.openxmlformats.org/officeDocument/2006/relationships/slide" Target="slides/slide3.xml"/><Relationship Id="rId17" Type="http://schemas.openxmlformats.org/officeDocument/2006/relationships/slide" Target="slides/slide4.xml"/><Relationship Id="rId18" Type="http://schemas.openxmlformats.org/officeDocument/2006/relationships/slide" Target="slides/slide5.xml"/><Relationship Id="rId19" Type="http://schemas.openxmlformats.org/officeDocument/2006/relationships/slide" Target="slides/slide6.xml"/><Relationship Id="rId20" Type="http://schemas.openxmlformats.org/officeDocument/2006/relationships/slide" Target="slides/slide7.xml"/><Relationship Id="rId21" Type="http://schemas.openxmlformats.org/officeDocument/2006/relationships/slide" Target="slides/slide8.xml"/><Relationship Id="rId22" Type="http://schemas.openxmlformats.org/officeDocument/2006/relationships/slide" Target="slides/slide9.xml"/><Relationship Id="rId23" Type="http://schemas.openxmlformats.org/officeDocument/2006/relationships/slide" Target="slides/slide10.xml"/><Relationship Id="rId24" Type="http://schemas.openxmlformats.org/officeDocument/2006/relationships/slide" Target="slides/slide11.xml"/><Relationship Id="rId25" Type="http://schemas.openxmlformats.org/officeDocument/2006/relationships/slide" Target="slides/slide12.xml"/><Relationship Id="rId26" Type="http://schemas.openxmlformats.org/officeDocument/2006/relationships/slide" Target="slides/slide13.xml"/><Relationship Id="rId27" Type="http://schemas.openxmlformats.org/officeDocument/2006/relationships/slide" Target="slides/slide14.xml"/><Relationship Id="rId28" Type="http://schemas.openxmlformats.org/officeDocument/2006/relationships/slide" Target="slides/slide15.xml"/><Relationship Id="rId29" Type="http://schemas.openxmlformats.org/officeDocument/2006/relationships/slide" Target="slides/slide16.xml"/><Relationship Id="rId30" Type="http://schemas.openxmlformats.org/officeDocument/2006/relationships/slide" Target="slides/slide17.xml"/><Relationship Id="rId31" Type="http://schemas.openxmlformats.org/officeDocument/2006/relationships/slide" Target="slides/slide18.xml"/><Relationship Id="rId32" Type="http://schemas.openxmlformats.org/officeDocument/2006/relationships/slide" Target="slides/slide19.xml"/><Relationship Id="rId33" Type="http://schemas.openxmlformats.org/officeDocument/2006/relationships/slide" Target="slides/slide20.xml"/><Relationship Id="rId34" Type="http://schemas.openxmlformats.org/officeDocument/2006/relationships/slide" Target="slides/slide21.xml"/><Relationship Id="rId35" Type="http://schemas.openxmlformats.org/officeDocument/2006/relationships/slide" Target="slides/slide22.xml"/><Relationship Id="rId36" Type="http://schemas.openxmlformats.org/officeDocument/2006/relationships/slide" Target="slides/slide23.xml"/><Relationship Id="rId37" Type="http://schemas.openxmlformats.org/officeDocument/2006/relationships/slide" Target="slides/slide24.xml"/><Relationship Id="rId38" Type="http://schemas.openxmlformats.org/officeDocument/2006/relationships/slide" Target="slides/slide25.xml"/><Relationship Id="rId39" Type="http://schemas.openxmlformats.org/officeDocument/2006/relationships/slide" Target="slides/slide26.xml"/><Relationship Id="rId40" Type="http://schemas.openxmlformats.org/officeDocument/2006/relationships/slide" Target="slides/slide27.xml"/><Relationship Id="rId41" Type="http://schemas.openxmlformats.org/officeDocument/2006/relationships/slide" Target="slides/slide28.xml"/><Relationship Id="rId42" Type="http://schemas.openxmlformats.org/officeDocument/2006/relationships/slide" Target="slides/slide29.xml"/><Relationship Id="rId43" Type="http://schemas.openxmlformats.org/officeDocument/2006/relationships/slide" Target="slides/slide30.xml"/><Relationship Id="rId44" Type="http://schemas.openxmlformats.org/officeDocument/2006/relationships/slide" Target="slides/slide31.xml"/><Relationship Id="rId45" Type="http://schemas.openxmlformats.org/officeDocument/2006/relationships/slide" Target="slides/slide32.xml"/><Relationship Id="rId46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tr-TR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1D49646-96A1-4380-88FF-4CE644C031D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tr-TR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027F999-E855-422B-9F69-8D8FAA6747F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tr-TR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473E9AD-E67E-4C5F-832E-3F4E4D43408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tr-TR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tr-TR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3BFCB580-97FA-4571-A141-310C8A0204B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tr-TR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tr-TR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3E66DF3E-7C18-41A5-9D47-57DA3E21897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tr-TR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3C8ACF1B-19E1-4375-896F-843764EF022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tr-TR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tr-TR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0720" cy="434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6225840" y="1825560"/>
            <a:ext cx="5130720" cy="434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CE189E0F-A65B-493D-85E4-66011200765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tr-TR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4040EBA7-2691-47A9-A36C-D6937A92A29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tr-TR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tr-TR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DE92902F-A6BE-4F3A-9CDA-B137F881B91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tr-TR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95D7756E-DCA0-4990-A34E-1ED6DFEEF00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tr-TR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1321CE3D-7C07-43D8-B1DD-5C68EB19ECE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tr-TR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5"/>
          </p:nvPr>
        </p:nvSpPr>
        <p:spPr/>
        <p:txBody>
          <a:bodyPr/>
          <a:p>
            <a:fld id="{D36C05CC-CFAD-406C-96F0-5FAB580220F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6"/>
          </p:nvPr>
        </p:nvSpPr>
        <p:spPr/>
        <p:txBody>
          <a:bodyPr/>
          <a:p>
            <a:r>
              <a:rPr lang="tr-T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Ana başlık metnini düzenlemek için tıklayın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24486A0-0483-470F-BDAE-EDD9529F5D36}" type="slidenum">
              <a: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&lt;number&gt;</a:t>
            </a:fld>
            <a:endParaRPr b="0" lang="tr-TR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ftr" idx="4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ldNum" idx="5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E7AE042-663A-4EC8-A26E-FF3C0738E9B4}" type="slidenum">
              <a: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&lt;number&gt;</a:t>
            </a:fld>
            <a:endParaRPr b="0" lang="tr-TR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6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ftr" idx="7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ldNum" idx="8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AD8D1C5-AE27-4BFE-A4DA-57963CDAAC3C}" type="slidenum">
              <a: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&lt;number&gt;</a:t>
            </a:fld>
            <a:endParaRPr b="0" lang="tr-TR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dt" idx="9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Ana başlık metnini düzenlemek için tıklayın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Anahat metninin biçimini düzenlemek için tıklayın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İkinci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Üçüncü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Dördüncü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Beşinci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Altıncı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Yedinci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ftr" idx="10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sldNum" idx="11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271C172-9C68-4CBC-A830-ED6BEFA4B3AF}" type="slidenum">
              <a: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&lt;number&gt;</a:t>
            </a:fld>
            <a:endParaRPr b="0" lang="tr-TR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dt" idx="12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Ana başlık metnini düzenlemek için tıklayın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Anahat metninin biçimini düzenlemek için tıklayın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İkinci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Üçüncü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Dördüncü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Beşinci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Altıncı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Yedinci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ftr" idx="13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sldNum" idx="14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6B37850-67E6-42A0-AEB5-2EB205140B0F}" type="slidenum">
              <a: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&lt;number&gt;</a:t>
            </a:fld>
            <a:endParaRPr b="0" lang="tr-TR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dt" idx="15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ftr" idx="16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sldNum" idx="17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091F7B5-DCF3-44EA-8138-91BE2C1BF8EF}" type="slidenum">
              <a: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&lt;number&gt;</a:t>
            </a:fld>
            <a:endParaRPr b="0" lang="tr-TR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dt" idx="18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Ana başlık metnini düzenlemek için tıklayın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0360" cy="434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Anahat metninin biçimini düzenlemek için tıklayın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İkinci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Üçüncü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Dördüncü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Beşinci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Altıncı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Yedinci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5840" y="1825560"/>
            <a:ext cx="5130360" cy="434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Anahat metninin biçimini düzenlemek için tıklayın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İkinci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Üçüncü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Dördüncü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Beşinci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Altıncı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Yedinci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ftr" idx="19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sldNum" idx="20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5EB98B4-115F-44CF-8954-FF21FBF7F26C}" type="slidenum">
              <a: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&lt;number&gt;</a:t>
            </a:fld>
            <a:endParaRPr b="0" lang="tr-TR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4" name="PlaceHolder 6"/>
          <p:cNvSpPr>
            <a:spLocks noGrp="1"/>
          </p:cNvSpPr>
          <p:nvPr>
            <p:ph type="dt" idx="21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ftr" idx="22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sldNum" idx="23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B1FFBEA-2A89-4ECD-93CC-89114B104E1E}" type="slidenum">
              <a: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&lt;number&gt;</a:t>
            </a:fld>
            <a:endParaRPr b="0" lang="tr-TR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dt" idx="24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Ana başlık metnini düzenlemek için tıklayın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 idx="25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 idx="26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A52A3DB-1D86-49A5-8617-202F013F8372}" type="slidenum">
              <a: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&lt;number&gt;</a:t>
            </a:fld>
            <a:endParaRPr b="0" lang="tr-TR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dt" idx="27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ftr" idx="28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29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E0DE9A8-B315-4180-8C53-4A09FA06739D}" type="slidenum">
              <a: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&lt;number&gt;</a:t>
            </a:fld>
            <a:endParaRPr b="0" lang="tr-TR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30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ftr" idx="31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ldNum" idx="32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6F9590C-A56F-4B2D-99FB-A6F9D3D5DB5D}" type="slidenum">
              <a: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&lt;number&gt;</a:t>
            </a:fld>
            <a:endParaRPr b="0" lang="tr-TR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dt" idx="33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ftr" idx="34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sldNum" idx="35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CBEB1BA-8046-4408-A16D-280133B62F17}" type="slidenum">
              <a: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&lt;number&gt;</a:t>
            </a:fld>
            <a:endParaRPr b="0" lang="tr-TR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dt" idx="36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     </a:t>
            </a:r>
            <a:r>
              <a:rPr b="0" lang="en-US" sz="36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KSS’nin Tanımı ve Kapsamı</a:t>
            </a:r>
            <a:endParaRPr b="0" lang="tr-TR" sz="3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360000" y="1825560"/>
            <a:ext cx="10991880" cy="4833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2"/>
                </a:solidFill>
                <a:latin typeface="Times New Roman"/>
              </a:rPr>
              <a:t>   </a:t>
            </a:r>
            <a:r>
              <a:rPr b="0" lang="en-US" sz="2800" spc="-1" strike="noStrike">
                <a:solidFill>
                  <a:schemeClr val="accent2"/>
                </a:solidFill>
                <a:latin typeface="Times New Roman"/>
              </a:rPr>
              <a:t>Kurumsal sosyal sorumluluk,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işletmelerin toplumsal beklenti ve ihtiyaçlara duyarlılık göstererek, birey ve toplum yararına hareket etme</a:t>
            </a:r>
            <a:r>
              <a:rPr b="0" lang="en-US" sz="2800" spc="-1" strike="noStrike">
                <a:solidFill>
                  <a:schemeClr val="accent2"/>
                </a:solidFill>
                <a:latin typeface="Times New Roman"/>
              </a:rPr>
              <a:t> yükümlülüğüdür.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 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    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Bu kavram,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çevreyi koruma, güvenli ürün sunma, çalışan haklarına saygı duyma, toplumsal refaha katkıda bulunma ve etik değerleri gözetme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 gibi alanları kapsar.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KSS'nin temel hedefi, hem işletmenin hem de toplumun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refahını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artıran yönetsel uygulamaları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teşvik etmektir.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     </a:t>
            </a:r>
            <a:r>
              <a:rPr b="0" lang="en-US" sz="36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Farklı Yaklaşımlar ve Tanımlar</a:t>
            </a:r>
            <a:endParaRPr b="0" lang="tr-TR" sz="3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2"/>
                </a:solidFill>
                <a:latin typeface="Times New Roman"/>
              </a:rPr>
              <a:t> 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Scarborough’a</a:t>
            </a:r>
            <a:r>
              <a:rPr b="0" lang="en-US" sz="2800" spc="-1" strike="noStrike">
                <a:solidFill>
                  <a:schemeClr val="accent2"/>
                </a:solidFill>
                <a:latin typeface="Times New Roman"/>
              </a:rPr>
              <a:t>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göre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: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KSS, işletmenin aldığı kararların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sosyal, çevresel, insani ve mali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sonuçlarını önceden öngörmesi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anlamına gelir.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  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Sürdürülebilir Gelişme için Dünya Ticaret Konseyi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: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KSS’yi, çalışanlar ve yerel toplumla birlikte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yaşam kalitesini artırmaya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yönelik etkinlikler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 olarak tanımlar.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2"/>
                </a:solidFill>
                <a:latin typeface="Times New Roman"/>
              </a:rPr>
              <a:t>   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Sosyal Sorumluluk İçin Ticaret Organizasyonu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: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KSS’yi, etik değerleri, yasal sorumlulukları, bireyleri, toplumu ve çevreyi dikkate alan bir yönetim biçimi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olarak görür.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       </a:t>
            </a:r>
            <a:r>
              <a:rPr b="0" lang="en-US" sz="24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Kurumsal Sosyal Sorumluluk (KSS): Günümüzdeki Gelişimi ve Önemi</a:t>
            </a:r>
            <a:endParaRPr b="0" lang="tr-TR" sz="2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  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Kurumsal sosyal sorumluluk (KSS),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şirketlerin topluma </a:t>
            </a:r>
            <a:r>
              <a:rPr b="0" lang="en-US" sz="3600" spc="-1" strike="noStrike">
                <a:solidFill>
                  <a:srgbClr val="ffff00"/>
                </a:solidFill>
                <a:latin typeface="Times New Roman"/>
              </a:rPr>
              <a:t>gönüllü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katkılarda bulunarak sosyal ve çevresel iyileşmeyi desteklemesini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ifade eder. Bu katkılar,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kurumsal hayırseverlik, bağışlar, toplumsal etkinlikler ve küresel kimlik uygulamaları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 gibi çeşitli faaliyetleri kapsar. Ancak,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bu katkılar tamamen </a:t>
            </a:r>
            <a:r>
              <a:rPr b="0" lang="en-US" sz="3600" spc="-1" strike="noStrike">
                <a:solidFill>
                  <a:srgbClr val="ffff00"/>
                </a:solidFill>
                <a:latin typeface="Times New Roman"/>
              </a:rPr>
              <a:t>gönüllülük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esasına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dayanır.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marL="360000"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r>
              <a:rPr b="0" lang="en-US" sz="32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1990’lar: İyi Görünmek İçin İyilik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 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1990’larda KSS faaliyetleri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, genellikle </a:t>
            </a:r>
            <a:r>
              <a:rPr b="0" lang="en-US" sz="32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“iyi görünmek için iyi bir şeyler yapma”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 anlayışıyla şekilleniyordu. Bu dönemde,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desteklenecek sosyal konular veya yapılacak sponsorluklar, stratejik planlamadan ziyade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üst düzey yöneticilerin tercihleri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doğrultusunda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belirleniyordu.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Ölçülebilir sonuçlar elde etme çabası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ise sınırlıydı.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824760" y="180000"/>
            <a:ext cx="10513800" cy="968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marL="360000"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2000’ler: Stratejik Yaklaşım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838080" y="1260000"/>
            <a:ext cx="10513800" cy="4915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64999" lnSpcReduction="20000"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  </a:t>
            </a:r>
            <a:r>
              <a:rPr b="0" lang="en-US" sz="40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2000’li yıllarla birlikte KSS</a:t>
            </a:r>
            <a:r>
              <a:rPr b="0" lang="en-US" sz="4000" spc="-1" strike="noStrike">
                <a:solidFill>
                  <a:srgbClr val="ffff00"/>
                </a:solidFill>
                <a:latin typeface="Times New Roman"/>
              </a:rPr>
              <a:t>, </a:t>
            </a:r>
            <a:r>
              <a:rPr b="0" lang="en-US" sz="40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“iyilik yapma ve bunu en iyi şekilde yapma” anlayışına </a:t>
            </a:r>
            <a:r>
              <a:rPr b="0" lang="en-US" sz="4000" spc="-1" strike="noStrike">
                <a:solidFill>
                  <a:srgbClr val="ffff00"/>
                </a:solidFill>
                <a:latin typeface="Times New Roman"/>
              </a:rPr>
              <a:t>evrildi. </a:t>
            </a:r>
            <a:r>
              <a:rPr b="0" lang="en-US" sz="40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Kurumsal değerlerle uyumlu, stratejik hedeflere hizmet eden ve temel ürün veya pazarlara yönelik konular </a:t>
            </a:r>
            <a:r>
              <a:rPr b="0" lang="en-US" sz="4000" spc="-1" strike="noStrike">
                <a:solidFill>
                  <a:srgbClr val="ffff00"/>
                </a:solidFill>
                <a:latin typeface="Times New Roman"/>
              </a:rPr>
              <a:t>öncelik kazandı. </a:t>
            </a:r>
            <a:r>
              <a:rPr b="0" lang="en-US" sz="40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Bu dönemde:</a:t>
            </a:r>
            <a:endParaRPr b="0" lang="tr-TR" sz="4000" spc="-1" strike="noStrike">
              <a:solidFill>
                <a:srgbClr val="ffffff"/>
              </a:solidFill>
              <a:latin typeface="Arial"/>
            </a:endParaRPr>
          </a:p>
          <a:p>
            <a:pPr lvl="1" marL="685800" indent="-228600" algn="just" defTabSz="914400">
              <a:lnSpc>
                <a:spcPct val="150000"/>
              </a:lnSpc>
              <a:spcBef>
                <a:spcPts val="499"/>
              </a:spcBef>
              <a:buClr>
                <a:srgbClr val="deebf7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40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Uzun vadeli girişimler </a:t>
            </a:r>
            <a:r>
              <a:rPr b="0" lang="en-US" sz="4000" spc="-1" strike="noStrike">
                <a:solidFill>
                  <a:srgbClr val="ffff00"/>
                </a:solidFill>
                <a:latin typeface="Times New Roman"/>
              </a:rPr>
              <a:t>önem kazandı.</a:t>
            </a:r>
            <a:endParaRPr b="0" lang="tr-TR" sz="4000" spc="-1" strike="noStrike">
              <a:solidFill>
                <a:srgbClr val="ffffff"/>
              </a:solidFill>
              <a:latin typeface="Arial"/>
            </a:endParaRPr>
          </a:p>
          <a:p>
            <a:pPr lvl="1" marL="685800" indent="-228600" algn="just" defTabSz="914400">
              <a:lnSpc>
                <a:spcPct val="150000"/>
              </a:lnSpc>
              <a:spcBef>
                <a:spcPts val="499"/>
              </a:spcBef>
              <a:buClr>
                <a:srgbClr val="deebf7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40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Çeşitli destekler </a:t>
            </a:r>
            <a:r>
              <a:rPr b="0" lang="en-US" sz="4000" spc="-1" strike="noStrike">
                <a:solidFill>
                  <a:srgbClr val="ffff00"/>
                </a:solidFill>
                <a:latin typeface="Times New Roman"/>
              </a:rPr>
              <a:t>(uzmanlık, teknoloji, gönüllü çalışmalar) ön plana çıktı.</a:t>
            </a:r>
            <a:endParaRPr b="0" lang="tr-TR" sz="4000" spc="-1" strike="noStrike">
              <a:solidFill>
                <a:srgbClr val="ffffff"/>
              </a:solidFill>
              <a:latin typeface="Arial"/>
            </a:endParaRPr>
          </a:p>
          <a:p>
            <a:pPr lvl="1" marL="685800" indent="-228600" algn="just" defTabSz="914400">
              <a:lnSpc>
                <a:spcPct val="150000"/>
              </a:lnSpc>
              <a:spcBef>
                <a:spcPts val="499"/>
              </a:spcBef>
              <a:buClr>
                <a:srgbClr val="deebf7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40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Stratejik iş birlikleri </a:t>
            </a:r>
            <a:r>
              <a:rPr b="0" lang="en-US" sz="4000" spc="-1" strike="noStrike">
                <a:solidFill>
                  <a:srgbClr val="ffff00"/>
                </a:solidFill>
                <a:latin typeface="Times New Roman"/>
              </a:rPr>
              <a:t>(devlet veya sivil toplum kuruluşlarıyla) yaygınlaştı.</a:t>
            </a:r>
            <a:endParaRPr b="0" lang="tr-TR" sz="4000" spc="-1" strike="noStrike">
              <a:solidFill>
                <a:srgbClr val="ffffff"/>
              </a:solidFill>
              <a:latin typeface="Arial"/>
            </a:endParaRPr>
          </a:p>
          <a:p>
            <a:pPr lvl="1" marL="685800" indent="-228600" algn="just" defTabSz="914400">
              <a:lnSpc>
                <a:spcPct val="150000"/>
              </a:lnSpc>
              <a:spcBef>
                <a:spcPts val="499"/>
              </a:spcBef>
              <a:buClr>
                <a:srgbClr val="deebf7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40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Ölçme ve değerlendirme süreçleri </a:t>
            </a:r>
            <a:r>
              <a:rPr b="0" lang="en-US" sz="4000" spc="-1" strike="noStrike">
                <a:solidFill>
                  <a:srgbClr val="ffff00"/>
                </a:solidFill>
                <a:latin typeface="Times New Roman"/>
              </a:rPr>
              <a:t>gelişti.</a:t>
            </a:r>
            <a:endParaRPr b="0" lang="tr-TR" sz="4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/>
          </p:nvPr>
        </p:nvSpPr>
        <p:spPr>
          <a:xfrm>
            <a:off x="824760" y="104904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Kurumlar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 artık yalnızca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“iyi bir şey yaptıklarına inanmakla” yetinmeyip, bu faaliyetlerin topluma ve kuruma sağladığı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faydaları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r>
              <a:rPr b="0" lang="en-US" sz="32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somut verilerle kanıtlama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yoluna gitti.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KSS’nin İş Dünyasındaki Yükselen Önemi</a:t>
            </a:r>
            <a:endParaRPr b="0" lang="tr-TR" sz="3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360000" y="1260000"/>
            <a:ext cx="11518560" cy="5218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6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   </a:t>
            </a:r>
            <a:r>
              <a:rPr b="0" lang="en-US" sz="26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Toplumun artan </a:t>
            </a:r>
            <a:r>
              <a:rPr b="0" lang="en-US" sz="2600" spc="-1" strike="noStrike">
                <a:solidFill>
                  <a:srgbClr val="ffff00"/>
                </a:solidFill>
                <a:latin typeface="Times New Roman"/>
              </a:rPr>
              <a:t>baskısıyla</a:t>
            </a:r>
            <a:r>
              <a:rPr b="0" lang="en-US" sz="26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, işletmeler yalnızca </a:t>
            </a:r>
            <a:r>
              <a:rPr b="0" lang="en-US" sz="2600" spc="-1" strike="noStrike">
                <a:solidFill>
                  <a:srgbClr val="ffff00"/>
                </a:solidFill>
                <a:latin typeface="Times New Roman"/>
              </a:rPr>
              <a:t>kâr</a:t>
            </a:r>
            <a:r>
              <a:rPr b="0" lang="en-US" sz="26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amacıyla hareket edemez </a:t>
            </a:r>
            <a:r>
              <a:rPr b="0" lang="en-US" sz="2600" spc="-1" strike="noStrike">
                <a:solidFill>
                  <a:srgbClr val="ffff00"/>
                </a:solidFill>
                <a:latin typeface="Times New Roman"/>
              </a:rPr>
              <a:t>hale geldi. </a:t>
            </a:r>
            <a:r>
              <a:rPr b="0" lang="en-US" sz="26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KSS, artık:</a:t>
            </a:r>
            <a:endParaRPr b="0" lang="tr-TR" sz="2600" spc="-1" strike="noStrike">
              <a:solidFill>
                <a:srgbClr val="ffffff"/>
              </a:solidFill>
              <a:latin typeface="Arial"/>
            </a:endParaRPr>
          </a:p>
          <a:p>
            <a:pPr lvl="1" marL="685800" indent="-228600" algn="just" defTabSz="914400">
              <a:lnSpc>
                <a:spcPct val="150000"/>
              </a:lnSpc>
              <a:spcBef>
                <a:spcPts val="499"/>
              </a:spcBef>
              <a:buClr>
                <a:srgbClr val="deebf7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6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Potansiyel müşteriler ve yatırımcılar nezdinde olumlu bir imaj </a:t>
            </a:r>
            <a:r>
              <a:rPr b="0" lang="en-US" sz="2600" spc="-1" strike="noStrike">
                <a:solidFill>
                  <a:srgbClr val="ffff00"/>
                </a:solidFill>
                <a:latin typeface="Times New Roman"/>
              </a:rPr>
              <a:t>oluşturuyor.</a:t>
            </a:r>
            <a:endParaRPr b="0" lang="tr-TR" sz="2600" spc="-1" strike="noStrike">
              <a:solidFill>
                <a:srgbClr val="ffffff"/>
              </a:solidFill>
              <a:latin typeface="Arial"/>
            </a:endParaRPr>
          </a:p>
          <a:p>
            <a:pPr lvl="1" marL="685800" indent="-228600" algn="just" defTabSz="914400">
              <a:lnSpc>
                <a:spcPct val="150000"/>
              </a:lnSpc>
              <a:spcBef>
                <a:spcPts val="499"/>
              </a:spcBef>
              <a:buClr>
                <a:srgbClr val="deebf7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6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Çalışanların ve paydaşların kuruma bağlılığını </a:t>
            </a:r>
            <a:r>
              <a:rPr b="0" lang="en-US" sz="2600" spc="-1" strike="noStrike">
                <a:solidFill>
                  <a:srgbClr val="ffff00"/>
                </a:solidFill>
                <a:latin typeface="Times New Roman"/>
              </a:rPr>
              <a:t>artırıyor.</a:t>
            </a:r>
            <a:endParaRPr b="0" lang="tr-TR" sz="2600" spc="-1" strike="noStrike">
              <a:solidFill>
                <a:srgbClr val="ffffff"/>
              </a:solidFill>
              <a:latin typeface="Arial"/>
            </a:endParaRPr>
          </a:p>
          <a:p>
            <a:pPr lvl="1" marL="685800" indent="-228600" algn="just" defTabSz="914400">
              <a:lnSpc>
                <a:spcPct val="150000"/>
              </a:lnSpc>
              <a:spcBef>
                <a:spcPts val="499"/>
              </a:spcBef>
              <a:buClr>
                <a:srgbClr val="deebf7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6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Toplumsal istek ve ihtiyaçlara duyarlı olmayı bir zorunluluk </a:t>
            </a:r>
            <a:r>
              <a:rPr b="0" lang="en-US" sz="2600" spc="-1" strike="noStrike">
                <a:solidFill>
                  <a:srgbClr val="ffff00"/>
                </a:solidFill>
                <a:latin typeface="Times New Roman"/>
              </a:rPr>
              <a:t>haline getiriyor.</a:t>
            </a:r>
            <a:endParaRPr b="0" lang="tr-TR" sz="2600" spc="-1" strike="noStrike">
              <a:solidFill>
                <a:srgbClr val="ffffff"/>
              </a:solidFill>
              <a:latin typeface="Arial"/>
            </a:endParaRPr>
          </a:p>
          <a:p>
            <a:pPr lvl="1" marL="685800" indent="-228600" algn="just" defTabSz="914400">
              <a:lnSpc>
                <a:spcPct val="150000"/>
              </a:lnSpc>
              <a:spcBef>
                <a:spcPts val="499"/>
              </a:spcBef>
              <a:buClr>
                <a:srgbClr val="deebf7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6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  <a:ea typeface="Microsoft YaHei"/>
              </a:rPr>
              <a:t>Politik, ahlaki, sosyal </a:t>
            </a:r>
            <a:r>
              <a:rPr b="0" lang="en-US" sz="26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ve çevresel hassasiyetlere uygun </a:t>
            </a:r>
            <a:r>
              <a:rPr b="0" lang="en-US" sz="2600" spc="-1" strike="noStrike">
                <a:solidFill>
                  <a:srgbClr val="ffff00"/>
                </a:solidFill>
                <a:latin typeface="Times New Roman"/>
              </a:rPr>
              <a:t>davranışı teşvik ediyor.</a:t>
            </a:r>
            <a:endParaRPr b="0" lang="tr-TR" sz="26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   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KSS’nin Stratejik Önemi 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6666" lnSpcReduction="10000"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Craig Smith’in Harvard Business Review’da yayımlanan makalesine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göre: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lvl="1" marL="685800" indent="-228600" algn="just" defTabSz="914400">
              <a:lnSpc>
                <a:spcPct val="150000"/>
              </a:lnSpc>
              <a:spcBef>
                <a:spcPts val="499"/>
              </a:spcBef>
              <a:buClr>
                <a:srgbClr val="deebf7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Yeni kurumsal hayırseverlik anlayışı,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uzun vadeli girişimlere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ve maddi yardımların ötesindeki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katkılara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odaklanır.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lvl="1" marL="685800" indent="-228600" algn="just" defTabSz="914400">
              <a:lnSpc>
                <a:spcPct val="150000"/>
              </a:lnSpc>
              <a:spcBef>
                <a:spcPts val="499"/>
              </a:spcBef>
              <a:buClr>
                <a:srgbClr val="deebf7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İşletme içindeki birimlerden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kaynak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yaratılarak,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bağış bütçeleri ve stratejik işbirlikleriyle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KSS faaliyetleri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desteklenir.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lvl="1" marL="685800" indent="-228600" algn="just" defTabSz="914400">
              <a:lnSpc>
                <a:spcPct val="150000"/>
              </a:lnSpc>
              <a:spcBef>
                <a:spcPts val="499"/>
              </a:spcBef>
              <a:buClr>
                <a:srgbClr val="deebf7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Bu faaliyetler, işletme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hedefleriyle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uyumlu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bir şekilde yürütülür.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36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       </a:t>
            </a:r>
            <a:r>
              <a:rPr b="0" lang="en-US" sz="36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KSS ve İşletme Stratejileri</a:t>
            </a:r>
            <a:endParaRPr b="0" lang="tr-TR" sz="3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       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İşletmeler, KSS çalışmalarını planlarken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:  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lvl="1" marL="685800" indent="-228600" algn="just" defTabSz="914400">
              <a:lnSpc>
                <a:spcPct val="150000"/>
              </a:lnSpc>
              <a:spcBef>
                <a:spcPts val="499"/>
              </a:spcBef>
              <a:buClr>
                <a:srgbClr val="deebf7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Kampanyalarını toplumsal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ihtiyaçları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karşılayacak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şekilde tasarlar.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lvl="1" marL="685800" indent="-228600" algn="just" defTabSz="914400">
              <a:lnSpc>
                <a:spcPct val="150000"/>
              </a:lnSpc>
              <a:spcBef>
                <a:spcPts val="1001"/>
              </a:spcBef>
              <a:buClr>
                <a:srgbClr val="deebf7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Toplumsal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  <a:ea typeface="Microsoft YaHei"/>
              </a:rPr>
              <a:t>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sorumluluk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  <a:ea typeface="Microsoft YaHei"/>
              </a:rPr>
              <a:t> alanlarına paralel stratejiler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geliştirir.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lvl="1" marL="685800" indent="-228600" algn="just" defTabSz="914400">
              <a:lnSpc>
                <a:spcPct val="150000"/>
              </a:lnSpc>
              <a:spcBef>
                <a:spcPts val="499"/>
              </a:spcBef>
              <a:buClr>
                <a:srgbClr val="deebf7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  <a:ea typeface="Microsoft YaHei"/>
              </a:rPr>
              <a:t>Çalışmalarını genellikle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halkla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  <a:ea typeface="Microsoft YaHei"/>
              </a:rPr>
              <a:t>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ilişkiler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  <a:ea typeface="Microsoft YaHei"/>
              </a:rPr>
              <a:t>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departmanları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  <a:ea typeface="Microsoft YaHei"/>
              </a:rPr>
              <a:t> üzerinden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yürütür.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marL="720000"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 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Türkiye ve Dünyada KSS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   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Gelişmiş ülkelerde önemli bir kurumsal faaliyet olan KSS,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Türkiye’de de giderek yaygınlaşmaktadır. İşletmeler, topluma katkıda bulunmanın yanı sıra, bu faaliyetlerle markalarına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değer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katmakta ve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paydaşlarıyla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ilişkilerini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güçlendirmektedir.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marL="360000"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   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Sosyal Sorumluluk Kampanyaları: Tanım, Önemi ve Uygulama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838080" y="126000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      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Tanım ve Amaç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2"/>
                </a:solidFill>
                <a:latin typeface="Times New Roman"/>
              </a:rPr>
              <a:t>   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Sosyal Sorumluluk Kampanyaları</a:t>
            </a:r>
            <a:r>
              <a:rPr b="0" lang="en-US" sz="2800" spc="-1" strike="noStrike">
                <a:solidFill>
                  <a:schemeClr val="accent2"/>
                </a:solidFill>
                <a:latin typeface="Times New Roman"/>
              </a:rPr>
              <a:t>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bir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kurumun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belirli bir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sosyal amaca veya soruna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karşılık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fayda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sağlamak için gerçekleştirdiği,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stratejik bir konumlandırma ve iletişim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tekniğidir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. 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     </a:t>
            </a:r>
            <a:r>
              <a:rPr b="0" lang="en-US" sz="2800" spc="-1" strike="noStrike">
                <a:solidFill>
                  <a:srgbClr val="b4c7dc"/>
                </a:solidFill>
                <a:latin typeface="Times New Roman"/>
              </a:rPr>
              <a:t>Bu kampanyalar</a:t>
            </a:r>
            <a:r>
              <a:rPr b="0" lang="en-US" sz="2800" spc="-1" strike="noStrike">
                <a:solidFill>
                  <a:srgbClr val="dde8cb"/>
                </a:solidFill>
                <a:latin typeface="Times New Roman"/>
              </a:rPr>
              <a:t>,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kurumsal hedeflerle toplumsal fayda</a:t>
            </a:r>
            <a:r>
              <a:rPr b="0" lang="en-US" sz="2800" spc="-1" strike="noStrike">
                <a:solidFill>
                  <a:schemeClr val="accent2"/>
                </a:solidFill>
                <a:latin typeface="Times New Roman"/>
              </a:rPr>
              <a:t>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arasında bir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köprü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oluşturur ve sistematik bir yaklaşımla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uzun vadeli, ölçülebilir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etkiler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yaratmayı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hedefler.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44760" y="10080"/>
            <a:ext cx="10513800" cy="353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71666"/>
          </a:bodyPr>
          <a:p>
            <a:pPr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  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Sosyal Sorumluluk Kampanyaları: 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Uygulama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180000" y="540000"/>
            <a:ext cx="11698560" cy="5635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720000" indent="0" algn="just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rgbClr val="ffff00"/>
                </a:solidFill>
                <a:latin typeface="Times New Roman"/>
              </a:rPr>
              <a:t>1. Dove – Real Beauty Campaign </a:t>
            </a:r>
            <a:endParaRPr b="0" lang="tr-TR" sz="2400" spc="-1" strike="noStrike">
              <a:solidFill>
                <a:srgbClr val="ffffff"/>
              </a:solidFill>
              <a:latin typeface="Arial"/>
              <a:ea typeface="Microsoft YaHei"/>
            </a:endParaRPr>
          </a:p>
          <a:p>
            <a:pPr marL="720000" indent="0" algn="just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rgbClr val="ffff00"/>
                </a:solidFill>
                <a:latin typeface="Times New Roman"/>
              </a:rPr>
              <a:t>Amaç</a:t>
            </a:r>
            <a:r>
              <a:rPr b="0" lang="en-US" sz="24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:</a:t>
            </a:r>
            <a:endParaRPr b="0" lang="tr-TR" sz="2400" spc="-1" strike="noStrike">
              <a:solidFill>
                <a:srgbClr val="ffffff"/>
              </a:solidFill>
              <a:latin typeface="Arial"/>
              <a:ea typeface="Microsoft YaHei"/>
            </a:endParaRPr>
          </a:p>
          <a:p>
            <a:pPr marL="720000" indent="0" algn="just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Kadınlarda beden algısı sorununa karşı durmak, “tek tip güzellik” anlayışını kırmak. </a:t>
            </a:r>
            <a:endParaRPr b="0" lang="tr-TR" sz="2400" spc="-1" strike="noStrike">
              <a:solidFill>
                <a:srgbClr val="ffffff"/>
              </a:solidFill>
              <a:latin typeface="Arial"/>
              <a:ea typeface="Microsoft YaHei"/>
            </a:endParaRPr>
          </a:p>
          <a:p>
            <a:pPr marL="720000" indent="0" algn="just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rgbClr val="ffff00"/>
                </a:solidFill>
                <a:latin typeface="Times New Roman"/>
              </a:rPr>
              <a:t>2. Patagonia – Don’t Buy This Jacket </a:t>
            </a:r>
            <a:endParaRPr b="0" lang="tr-TR" sz="2400" spc="-1" strike="noStrike">
              <a:solidFill>
                <a:srgbClr val="ffffff"/>
              </a:solidFill>
              <a:latin typeface="Arial"/>
              <a:ea typeface="Microsoft YaHei"/>
            </a:endParaRPr>
          </a:p>
          <a:p>
            <a:pPr marL="720000" indent="0" algn="just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rgbClr val="ffff00"/>
                </a:solidFill>
                <a:latin typeface="Times New Roman"/>
              </a:rPr>
              <a:t>Amaç:</a:t>
            </a:r>
            <a:endParaRPr b="0" lang="tr-TR" sz="2400" spc="-1" strike="noStrike">
              <a:solidFill>
                <a:srgbClr val="ffffff"/>
              </a:solidFill>
              <a:latin typeface="Arial"/>
              <a:ea typeface="Microsoft YaHei"/>
            </a:endParaRPr>
          </a:p>
          <a:p>
            <a:pPr marL="720000" indent="0" algn="just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Aşırı tüketim ve çevre tahribatına dikkat çekmek. Tekstil bazlı çöp birikimi</a:t>
            </a:r>
            <a:endParaRPr b="0" lang="tr-TR" sz="2400" spc="-1" strike="noStrike">
              <a:solidFill>
                <a:srgbClr val="ffffff"/>
              </a:solidFill>
              <a:latin typeface="Arial"/>
              <a:ea typeface="Microsoft YaHei"/>
            </a:endParaRPr>
          </a:p>
          <a:p>
            <a:pPr marL="720000" indent="0" algn="just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rgbClr val="ffff00"/>
                </a:solidFill>
                <a:latin typeface="Times New Roman"/>
              </a:rPr>
              <a:t>3. Volvo – Vision Zero </a:t>
            </a:r>
            <a:endParaRPr b="0" lang="tr-TR" sz="2400" spc="-1" strike="noStrike">
              <a:solidFill>
                <a:srgbClr val="ffffff"/>
              </a:solidFill>
              <a:latin typeface="Arial"/>
              <a:ea typeface="Microsoft YaHei"/>
            </a:endParaRPr>
          </a:p>
          <a:p>
            <a:pPr marL="720000" indent="0" algn="just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rgbClr val="ffff00"/>
                </a:solidFill>
                <a:latin typeface="Times New Roman"/>
              </a:rPr>
              <a:t>Amaç:</a:t>
            </a:r>
            <a:endParaRPr b="0" lang="tr-TR" sz="2400" spc="-1" strike="noStrike">
              <a:solidFill>
                <a:srgbClr val="ffffff"/>
              </a:solidFill>
              <a:latin typeface="Arial"/>
              <a:ea typeface="Microsoft YaHei"/>
            </a:endParaRPr>
          </a:p>
          <a:p>
            <a:pPr marL="720000" indent="0" algn="just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Trafik kazalarında sıfır can kaybı. </a:t>
            </a:r>
            <a:endParaRPr b="0" lang="tr-TR" sz="2400" spc="-1" strike="noStrike">
              <a:solidFill>
                <a:srgbClr val="ffffff"/>
              </a:solidFill>
              <a:latin typeface="Arial"/>
              <a:ea typeface="Microsoft YaHe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644760" y="10080"/>
            <a:ext cx="10513800" cy="353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71666"/>
          </a:bodyPr>
          <a:p>
            <a:pPr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   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Sosyal Sorumluluk Kampanyaları: 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Uygulama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/>
          </p:nvPr>
        </p:nvSpPr>
        <p:spPr>
          <a:xfrm>
            <a:off x="180000" y="540000"/>
            <a:ext cx="11698560" cy="5635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720000" indent="0" algn="just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rgbClr val="ffff00"/>
                </a:solidFill>
                <a:latin typeface="Times New Roman"/>
              </a:rPr>
              <a:t>4. UNICEF – Tap Project </a:t>
            </a:r>
            <a:endParaRPr b="0" lang="tr-TR" sz="2400" spc="-1" strike="noStrike">
              <a:solidFill>
                <a:srgbClr val="ffffff"/>
              </a:solidFill>
              <a:latin typeface="Arial"/>
              <a:ea typeface="Microsoft YaHei"/>
            </a:endParaRPr>
          </a:p>
          <a:p>
            <a:pPr marL="720000" indent="0" algn="just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rgbClr val="ffff00"/>
                </a:solidFill>
                <a:latin typeface="Times New Roman"/>
              </a:rPr>
              <a:t>Amaç:</a:t>
            </a:r>
            <a:endParaRPr b="0" lang="tr-TR" sz="2400" spc="-1" strike="noStrike">
              <a:solidFill>
                <a:srgbClr val="ffffff"/>
              </a:solidFill>
              <a:latin typeface="Arial"/>
              <a:ea typeface="Microsoft YaHei"/>
            </a:endParaRPr>
          </a:p>
          <a:p>
            <a:pPr marL="720000" indent="0" algn="just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rgbClr val="ffffff"/>
                </a:solidFill>
                <a:latin typeface="Times New Roman"/>
              </a:rPr>
              <a:t>Temiz suya erişimi olmayan çocuklar için farkındalık ve bağış. </a:t>
            </a:r>
            <a:endParaRPr b="0" lang="tr-TR" sz="2400" spc="-1" strike="noStrike">
              <a:solidFill>
                <a:srgbClr val="ffffff"/>
              </a:solidFill>
              <a:latin typeface="Arial"/>
              <a:ea typeface="Microsoft YaHei"/>
            </a:endParaRPr>
          </a:p>
          <a:p>
            <a:pPr marL="720000" indent="0" algn="just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rgbClr val="ffff00"/>
                </a:solidFill>
                <a:latin typeface="Times New Roman"/>
              </a:rPr>
              <a:t>5. ALS Association – Ice Bucket Challenge </a:t>
            </a:r>
            <a:endParaRPr b="0" lang="tr-TR" sz="2400" spc="-1" strike="noStrike">
              <a:solidFill>
                <a:srgbClr val="ffffff"/>
              </a:solidFill>
              <a:latin typeface="Arial"/>
              <a:ea typeface="Microsoft YaHei"/>
            </a:endParaRPr>
          </a:p>
          <a:p>
            <a:pPr marL="720000" indent="0" algn="just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rgbClr val="ffff00"/>
                </a:solidFill>
                <a:latin typeface="Times New Roman"/>
              </a:rPr>
              <a:t>Amaç:</a:t>
            </a:r>
            <a:endParaRPr b="0" lang="tr-TR" sz="2400" spc="-1" strike="noStrike">
              <a:solidFill>
                <a:srgbClr val="ffffff"/>
              </a:solidFill>
              <a:latin typeface="Arial"/>
              <a:ea typeface="Microsoft YaHei"/>
            </a:endParaRPr>
          </a:p>
          <a:p>
            <a:pPr marL="720000" indent="0" algn="just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rgbClr val="ffffff"/>
                </a:solidFill>
                <a:latin typeface="Times New Roman"/>
              </a:rPr>
              <a:t>ALS hastalığına dikkat çekmek ve bağış toplamak. </a:t>
            </a:r>
            <a:endParaRPr b="0" lang="tr-TR" sz="2400" spc="-1" strike="noStrike">
              <a:solidFill>
                <a:srgbClr val="ffffff"/>
              </a:solidFill>
              <a:latin typeface="Arial"/>
              <a:ea typeface="Microsoft YaHei"/>
            </a:endParaRPr>
          </a:p>
          <a:p>
            <a:pPr marL="720000" indent="0" algn="just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rgbClr val="ffff00"/>
                </a:solidFill>
                <a:latin typeface="Times New Roman"/>
              </a:rPr>
              <a:t>6. Coca-Cola – World Without Waste </a:t>
            </a:r>
            <a:endParaRPr b="0" lang="tr-TR" sz="2400" spc="-1" strike="noStrike">
              <a:solidFill>
                <a:srgbClr val="ffffff"/>
              </a:solidFill>
              <a:latin typeface="Arial"/>
              <a:ea typeface="Microsoft YaHei"/>
            </a:endParaRPr>
          </a:p>
          <a:p>
            <a:pPr marL="720000" indent="0" algn="just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rgbClr val="ffff00"/>
                </a:solidFill>
                <a:latin typeface="Times New Roman"/>
              </a:rPr>
              <a:t>Amaç:</a:t>
            </a:r>
            <a:endParaRPr b="0" lang="tr-TR" sz="2400" spc="-1" strike="noStrike">
              <a:solidFill>
                <a:srgbClr val="ffffff"/>
              </a:solidFill>
              <a:latin typeface="Arial"/>
              <a:ea typeface="Microsoft YaHei"/>
            </a:endParaRPr>
          </a:p>
          <a:p>
            <a:pPr marL="720000" indent="0" algn="just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rgbClr val="ffffff"/>
                </a:solidFill>
                <a:latin typeface="Times New Roman"/>
              </a:rPr>
              <a:t>Plastik atık sorununu azaltmak. </a:t>
            </a:r>
            <a:endParaRPr b="0" lang="tr-TR" sz="2400" spc="-1" strike="noStrike">
              <a:solidFill>
                <a:srgbClr val="ffffff"/>
              </a:solidFill>
              <a:latin typeface="Arial"/>
              <a:ea typeface="Microsoft YaHe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    </a:t>
            </a:r>
            <a:r>
              <a:rPr b="1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Geleneksel Yardımlardan Modern Yaklaşıma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/>
          </p:nvPr>
        </p:nvSpPr>
        <p:spPr>
          <a:xfrm>
            <a:off x="838080" y="126000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  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Geçmişte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kısa süreli ve dağınık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yardım faaliyetleri şeklinde yürütülen sosyal sorumluluk çalışmaları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, günümüzde: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lvl="1" marL="685800" indent="-228600" algn="just" defTabSz="914400">
              <a:lnSpc>
                <a:spcPct val="150000"/>
              </a:lnSpc>
              <a:spcBef>
                <a:spcPts val="499"/>
              </a:spcBef>
              <a:buClr>
                <a:srgbClr val="deebf7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32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Stratejik planlama ile </a:t>
            </a:r>
            <a:r>
              <a:rPr b="0" lang="en-US" sz="3200" spc="-1" strike="noStrike">
                <a:solidFill>
                  <a:srgbClr val="ffff00"/>
                </a:solidFill>
                <a:latin typeface="Times New Roman"/>
              </a:rPr>
              <a:t>uzun vadeli</a:t>
            </a:r>
            <a:r>
              <a:rPr b="0" lang="en-US" sz="32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projelere </a:t>
            </a:r>
            <a:r>
              <a:rPr b="0" lang="en-US" sz="3200" spc="-1" strike="noStrike">
                <a:solidFill>
                  <a:srgbClr val="ffff00"/>
                </a:solidFill>
                <a:latin typeface="Times New Roman"/>
              </a:rPr>
              <a:t>dönüşmüş,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lvl="1" marL="685800" indent="-228600" algn="just" defTabSz="914400">
              <a:lnSpc>
                <a:spcPct val="150000"/>
              </a:lnSpc>
              <a:spcBef>
                <a:spcPts val="499"/>
              </a:spcBef>
              <a:buClr>
                <a:srgbClr val="deebf7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32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Kurumların </a:t>
            </a:r>
            <a:r>
              <a:rPr b="0" lang="en-US" sz="3200" spc="-1" strike="noStrike">
                <a:solidFill>
                  <a:srgbClr val="ffff00"/>
                </a:solidFill>
                <a:latin typeface="Times New Roman"/>
              </a:rPr>
              <a:t>günlük operasyonlarının</a:t>
            </a:r>
            <a:r>
              <a:rPr b="0" lang="en-US" sz="32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bir parçası </a:t>
            </a:r>
            <a:r>
              <a:rPr b="0" lang="en-US" sz="3200" spc="-1" strike="noStrike">
                <a:solidFill>
                  <a:srgbClr val="ffff00"/>
                </a:solidFill>
                <a:latin typeface="Times New Roman"/>
              </a:rPr>
              <a:t>haline gelmiş,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lvl="1" marL="685800" indent="-228600" algn="just" defTabSz="914400">
              <a:lnSpc>
                <a:spcPct val="150000"/>
              </a:lnSpc>
              <a:spcBef>
                <a:spcPts val="499"/>
              </a:spcBef>
              <a:buClr>
                <a:srgbClr val="deebf7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32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Etkin iletişim kanallarıyla </a:t>
            </a:r>
            <a:r>
              <a:rPr b="0" lang="en-US" sz="3200" spc="-1" strike="noStrike">
                <a:solidFill>
                  <a:srgbClr val="ffff00"/>
                </a:solidFill>
                <a:latin typeface="Times New Roman"/>
              </a:rPr>
              <a:t>desteklenerek</a:t>
            </a:r>
            <a:r>
              <a:rPr b="0" lang="en-US" sz="32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tüm paydaşların katılımını </a:t>
            </a:r>
            <a:r>
              <a:rPr b="0" lang="en-US" sz="3200" spc="-1" strike="noStrike">
                <a:solidFill>
                  <a:srgbClr val="ffff00"/>
                </a:solidFill>
                <a:latin typeface="Times New Roman"/>
              </a:rPr>
              <a:t>sağlamıştır.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marL="720000"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Kampanyaların Önemi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/>
          </p:nvPr>
        </p:nvSpPr>
        <p:spPr>
          <a:xfrm>
            <a:off x="755640" y="135540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  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Rekabet Avantajı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: Günümüz yoğun rekabet ortamında sosyal sorumluluk kampanyaları, kurumlar için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vazgeçilmez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bir strateji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haline gelmiştir.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     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Ticari ve Sosyal Amaçlar: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Kampanyalar, kurumlara uzun vadede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kâr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sağlarken aynı zamanda topluma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hizmet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etme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imkânı sunar.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 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Etkin Kaynak Kullanımı: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Reklam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bütçelerinin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bir kısmı bu kampanyalara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yönlendirilerek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,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kısa vadeli ve etkisiz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harcamalardan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kaçınılır.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82476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marL="720000"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en-US" sz="26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Başarı Kriterleri</a:t>
            </a:r>
            <a:endParaRPr b="0" lang="tr-TR" sz="2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720000" y="126000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9999"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   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Kurumsal Uygulamalara Entegrasyon: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Sosyal sorumluluk faaliyetleri, kurumun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günlük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uygulamalarına entegre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 edilmelidir.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   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Etkin İletişim: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Kampanyaların başarısı, kullanılan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iletişim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kanallarının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verimliliği ile doğrudan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ilişkilidir. Yeni medya ve dijital araçlar,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iletişim süreçlerine önemli katkılar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sunar.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  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Etik ve Yasal Uyumluluk: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Kampanyaların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etik değerlere ve yasal düzenlemelere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uygun olması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gerekir.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  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Paydaş</a:t>
            </a:r>
            <a:r>
              <a:rPr b="0" lang="en-US" sz="2800" spc="-1" strike="noStrike">
                <a:solidFill>
                  <a:schemeClr val="accent2"/>
                </a:solidFill>
                <a:latin typeface="Times New Roman"/>
              </a:rPr>
              <a:t>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Katılımı: Çalışanlardan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müşterilere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kadar tüm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paydaşların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katılımı sağlanarak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etkili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sonuçlar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elde edilir.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    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Yönetim</a:t>
            </a:r>
            <a:r>
              <a:rPr b="0" lang="en-US" sz="2800" spc="-1" strike="noStrike">
                <a:solidFill>
                  <a:schemeClr val="accent2"/>
                </a:solidFill>
                <a:latin typeface="Times New Roman"/>
              </a:rPr>
              <a:t>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Desteği: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Yöneticilerin kampanyaları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desteklemesi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, başarının önemli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bir unsurudur.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ffff00"/>
                </a:solidFill>
                <a:latin typeface="Times New Roman"/>
              </a:rPr>
              <a:t>     </a:t>
            </a:r>
            <a:r>
              <a:rPr b="1" lang="en-US" sz="3200" spc="-1" strike="noStrike">
                <a:solidFill>
                  <a:srgbClr val="ffff00"/>
                </a:solidFill>
                <a:latin typeface="Times New Roman"/>
              </a:rPr>
              <a:t>Sponsorluk: Tanım, Amaç ve Uygulama Alanları </a:t>
            </a:r>
            <a:r>
              <a:rPr b="1" lang="en-US" sz="3200" spc="-1" strike="noStrike">
                <a:solidFill>
                  <a:schemeClr val="accent2"/>
                </a:solidFill>
                <a:latin typeface="Times New Roman"/>
              </a:rPr>
              <a:t>    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838080" y="144000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    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Sponsorluk Nedir?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   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Sponsorluk, bir kurumun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belirli bir olay, faaliyet veya organizasyonu destekleyerek karşılıklı fayda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sağlamayı hedeflediği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ticari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bir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iletişim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aracıdır.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 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 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İlk dönemlerde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yardım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niteliğinde başlayan bu faaliyetler, günümüzde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stratejik planlama ve profesyonel yaklaşımla</a:t>
            </a:r>
            <a:r>
              <a:rPr b="0" lang="en-US" sz="2800" spc="-1" strike="noStrike">
                <a:solidFill>
                  <a:schemeClr val="accent2"/>
                </a:solidFill>
                <a:latin typeface="Times New Roman"/>
              </a:rPr>
              <a:t>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yürütülmektedir.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646200" y="180000"/>
            <a:ext cx="10513800" cy="968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marL="720000"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Sponsorluk ve Halkla İlişkiler 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646200" y="1148760"/>
            <a:ext cx="10513800" cy="5511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Ortak</a:t>
            </a:r>
            <a:r>
              <a:rPr b="0" lang="en-US" sz="2800" spc="-1" strike="noStrike">
                <a:solidFill>
                  <a:schemeClr val="accent2"/>
                </a:solidFill>
                <a:latin typeface="Times New Roman"/>
              </a:rPr>
              <a:t>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Noktalar: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Hem halkla ilişkiler hem de sponsorluk,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toplumsal ihtiyaçlara duyarlıdır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ve sosyal sorumluluk çerçevesinde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gerçekleştirilir.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 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Uygulama: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Sponsorluk, kuruluşun topluma karşı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sosyal sorumluluğunu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yerine getirdiğini gösterir ve halkla ilişkiler stratejilerine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destek olur. Örneğin, çevre koruma projelerine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yapılan sponsorluklar,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toplumsal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bir katkı olarak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algılanır.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 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marL="720000"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Sponsorluk Uygulama Alanları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ff"/>
                </a:solidFill>
                <a:latin typeface="Times New Roman"/>
              </a:rPr>
              <a:t>        </a:t>
            </a:r>
            <a:r>
              <a:rPr b="0" lang="en-US" sz="2800" spc="-1" strike="noStrike">
                <a:solidFill>
                  <a:srgbClr val="ffffff"/>
                </a:solidFill>
                <a:latin typeface="Times New Roman"/>
              </a:rPr>
              <a:t>Sponsorluk, genellikle şu alanlarda uygulanır: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lvl="1" marL="685800" indent="-228600" algn="just" defTabSz="914400">
              <a:lnSpc>
                <a:spcPct val="150000"/>
              </a:lnSpc>
              <a:spcBef>
                <a:spcPts val="499"/>
              </a:spcBef>
              <a:buClr>
                <a:srgbClr val="ed7d31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3200" spc="-1" strike="noStrike">
                <a:solidFill>
                  <a:srgbClr val="dddddd"/>
                </a:solidFill>
                <a:latin typeface="Times New Roman"/>
              </a:rPr>
              <a:t>Spor</a:t>
            </a:r>
            <a:r>
              <a:rPr b="0" lang="en-US" sz="3200" spc="-1" strike="noStrike">
                <a:solidFill>
                  <a:srgbClr val="ffff00"/>
                </a:solidFill>
                <a:latin typeface="Times New Roman"/>
              </a:rPr>
              <a:t>: Takım destekleri, organizasyon sponsorlukları.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lvl="1" marL="685800" indent="-228600" algn="just" defTabSz="914400">
              <a:lnSpc>
                <a:spcPct val="150000"/>
              </a:lnSpc>
              <a:spcBef>
                <a:spcPts val="499"/>
              </a:spcBef>
              <a:buClr>
                <a:srgbClr val="ed7d31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3200" spc="-1" strike="noStrike">
                <a:solidFill>
                  <a:srgbClr val="dddddd"/>
                </a:solidFill>
                <a:latin typeface="Times New Roman"/>
              </a:rPr>
              <a:t>Kültür ve Sanat</a:t>
            </a:r>
            <a:r>
              <a:rPr b="0" lang="en-US" sz="3200" spc="-1" strike="noStrike">
                <a:solidFill>
                  <a:srgbClr val="ffff00"/>
                </a:solidFill>
                <a:latin typeface="Times New Roman"/>
              </a:rPr>
              <a:t>: Sergi, konser veya festival destekleri.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lvl="1" marL="685800" indent="-228600" algn="just" defTabSz="914400">
              <a:lnSpc>
                <a:spcPct val="150000"/>
              </a:lnSpc>
              <a:spcBef>
                <a:spcPts val="499"/>
              </a:spcBef>
              <a:buClr>
                <a:srgbClr val="ed7d31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3200" spc="-1" strike="noStrike">
                <a:solidFill>
                  <a:srgbClr val="dddddd"/>
                </a:solidFill>
                <a:latin typeface="Times New Roman"/>
              </a:rPr>
              <a:t>Sosyal Alanlar</a:t>
            </a:r>
            <a:r>
              <a:rPr b="0" lang="en-US" sz="3200" spc="-1" strike="noStrike">
                <a:solidFill>
                  <a:srgbClr val="ffff00"/>
                </a:solidFill>
                <a:latin typeface="Times New Roman"/>
              </a:rPr>
              <a:t>: Eğitim, sağlık veya çevre projelerine katkı.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/>
          </p:nvPr>
        </p:nvSpPr>
        <p:spPr>
          <a:xfrm>
            <a:off x="361440" y="361440"/>
            <a:ext cx="11338560" cy="6118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3333" lnSpcReduction="10000"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          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Reklam Amaçları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         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Reklamı Yasak Olan Ürünlerin Tanıtımı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    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Örnek: Sigara ve alkollü içecek üreticileri, bahisler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medyada reklam yasakları nedeniyle,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marka bilinirliğini artırmak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için sponsorluk faaliyetlerine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yönelmiştir.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       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Formula</a:t>
            </a:r>
            <a:r>
              <a:rPr b="0" lang="en-US" sz="2800" spc="-1" strike="noStrike">
                <a:solidFill>
                  <a:schemeClr val="accent2"/>
                </a:solidFill>
                <a:latin typeface="Times New Roman"/>
              </a:rPr>
              <a:t>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1</a:t>
            </a:r>
            <a:r>
              <a:rPr b="0" lang="en-US" sz="2800" spc="-1" strike="noStrike">
                <a:solidFill>
                  <a:schemeClr val="accent2"/>
                </a:solidFill>
                <a:latin typeface="Times New Roman"/>
              </a:rPr>
              <a:t>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Yarışları: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Sigara markalarının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yüksek para desteğiyle yarış araçları üzerinde markalarını sergileyerek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yasaklı reklamlarını dolaylı olarak gerçekleştirmeleri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bu duruma örnek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teşkil eder.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     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Avrupa</a:t>
            </a:r>
            <a:r>
              <a:rPr b="0" lang="en-US" sz="2800" spc="-1" strike="noStrike">
                <a:solidFill>
                  <a:schemeClr val="accent2"/>
                </a:solidFill>
                <a:latin typeface="Times New Roman"/>
              </a:rPr>
              <a:t>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Birliği</a:t>
            </a:r>
            <a:r>
              <a:rPr b="0" lang="en-US" sz="2800" spc="-1" strike="noStrike">
                <a:solidFill>
                  <a:schemeClr val="accent2"/>
                </a:solidFill>
                <a:latin typeface="Times New Roman"/>
              </a:rPr>
              <a:t>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Düzenlemesi: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AB’de sigara üreticilerinin sponsorluk faaliyetlerine sınırlamalar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getirilmiştir, bu da </a:t>
            </a: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farklı reklam stratejilerine ihtiyaç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 doğurmuştur.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/>
          </p:nvPr>
        </p:nvSpPr>
        <p:spPr>
          <a:xfrm>
            <a:off x="360000" y="689760"/>
            <a:ext cx="11519280" cy="560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                 </a:t>
            </a: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Test Soruları ve Cevapları: 11. Hafta soruları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lvl="1" marL="971640" indent="-514440" algn="just" defTabSz="914400">
              <a:lnSpc>
                <a:spcPct val="90000"/>
              </a:lnSpc>
              <a:spcBef>
                <a:spcPts val="499"/>
              </a:spcBef>
              <a:buClr>
                <a:srgbClr val="ffc000"/>
              </a:buClr>
              <a:buFont typeface="Arial"/>
              <a:buAutoNum type="arabicPeriod"/>
              <a:tabLst>
                <a:tab algn="l" pos="0"/>
              </a:tabLst>
            </a:pPr>
            <a:r>
              <a:rPr b="0" lang="en-US" sz="2400" spc="-1" strike="noStrike">
                <a:solidFill>
                  <a:srgbClr val="ffff00"/>
                </a:solidFill>
                <a:latin typeface="Times New Roman"/>
              </a:rPr>
              <a:t>Kurumsal sosyal sorumluluk (KSS) neyi ifade eder?</a:t>
            </a:r>
            <a:endParaRPr b="0" lang="tr-TR" sz="2400" spc="-1" strike="noStrike">
              <a:solidFill>
                <a:srgbClr val="ffffff"/>
              </a:solidFill>
              <a:latin typeface="Arial"/>
            </a:endParaRPr>
          </a:p>
          <a:p>
            <a:pPr marL="457200" indent="0" algn="just" defTabSz="914400">
              <a:lnSpc>
                <a:spcPct val="9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tr-TR" sz="2400" spc="-1" strike="noStrike">
              <a:solidFill>
                <a:srgbClr val="ffffff"/>
              </a:solidFill>
              <a:latin typeface="Arial"/>
            </a:endParaRPr>
          </a:p>
          <a:p>
            <a:pPr marL="457200"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a) Şirketlerin yalnızca kâr amacı gütmesini</a:t>
            </a:r>
            <a:endParaRPr b="0" lang="tr-TR" sz="2400" spc="-1" strike="noStrike">
              <a:solidFill>
                <a:srgbClr val="ffffff"/>
              </a:solidFill>
              <a:latin typeface="Arial"/>
            </a:endParaRPr>
          </a:p>
          <a:p>
            <a:pPr marL="457200"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b) Toplumsal ve çevresel sorunlara duyarsız kalmasını</a:t>
            </a:r>
            <a:endParaRPr b="0" lang="tr-TR" sz="2400" spc="-1" strike="noStrike">
              <a:solidFill>
                <a:srgbClr val="ffffff"/>
              </a:solidFill>
              <a:latin typeface="Arial"/>
            </a:endParaRPr>
          </a:p>
          <a:p>
            <a:pPr marL="457200"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c) Topluma gönüllü katkılarda bulunarak sosyal ve çevresel iyileşmeyi desteklemesini</a:t>
            </a:r>
            <a:endParaRPr b="0" lang="tr-TR" sz="2400" spc="-1" strike="noStrike">
              <a:solidFill>
                <a:srgbClr val="ffffff"/>
              </a:solidFill>
              <a:latin typeface="Arial"/>
            </a:endParaRPr>
          </a:p>
          <a:p>
            <a:pPr marL="457200"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d) Zorunlu yasalar çerçevesinde hareket etmesini</a:t>
            </a:r>
            <a:endParaRPr b="0" lang="tr-TR" sz="2400" spc="-1" strike="noStrike">
              <a:solidFill>
                <a:srgbClr val="ffffff"/>
              </a:solidFill>
              <a:latin typeface="Arial"/>
            </a:endParaRPr>
          </a:p>
          <a:p>
            <a:pPr marL="457200"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e) Rekabet avantajı sağlamayı hedeflemesini</a:t>
            </a:r>
            <a:endParaRPr b="0" lang="tr-TR" sz="2400" spc="-1" strike="noStrike">
              <a:solidFill>
                <a:srgbClr val="ffffff"/>
              </a:solidFill>
              <a:latin typeface="Arial"/>
            </a:endParaRPr>
          </a:p>
          <a:p>
            <a:pPr marL="457200"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2. 1990’larda KSS faaliyetleri hangi anlayışla şekillenmiştir?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a) Stratejik iş birlikleriyle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b) İyi görünmek için iyi bir şeyler yapma anlayışıyla 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c) Uzun vadeli girişimlerle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d) Toplumsal refahı artırma hedefiyle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e) Etik değerleri gözeterek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3. 2000’li yıllarda KSS faaliyetlerinde ne ön plana çıkmıştır?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a) Kısa vadeli girişimler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b) Stratejik ve uzun vadeli girişimler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c) Yöneticilerin kişisel tercihleri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d) Çalışan haklarını göz ardı etme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e) Maddi yardımlardan uzak durma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4. KSS’nin iş dünyasındaki önemi açısından aşağıdakilerden hangisi doğrudur?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a) Sadece çalışanların bağlılığını azaltır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b) Şirketlerin etik dışı davranışlarını teşvik eder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c) Toplumsal istek ve ihtiyaçlara duyarlı olmayı zorunlu kılar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d) Yatırımcılar için olumsuz bir imaj oluşturur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e) Şirketlerin çevre duyarlılığını azaltır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5. KSS’nin temel hedefi nedir?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a) Şirketlerin yalnızca kârlılığını artırmak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b) Toplumsal ve çevresel değerleri göz ardı etmek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c) Kısa vadeli çözümler üretmek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d) Yasal zorunlulukları yerine getirmek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e) Hem işletmenin hem de toplumun refahını artırmak 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6. KSS faaliyetlerinin başarısında hangi unsurlar önemlidir?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a) Stratejik iş birlikleri ve uzun vadeli girişimler 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b) Sadece maddi yardımların artırılması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c) Yönetim desteği ve ölçme değerlendirme süreçleri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d) Çalışan haklarının göz ardı edilmesi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e) Toplum beklentilerinin dikkate alınmaması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7. Sponsorluk nedir?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a) Sadece reklam amaçlı bir faaliyettir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b) Uzun vadeli etkiler gözetilmeden yapılan bir yatırımdır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c) Kurumsal bir yatırım olmaktan uzaktır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d) Bir olay, faaliyet veya organizasyonu destekleyerek karşılıklı fayda sağlamayı hedefleyen bir ticari iletişim aracıdır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e) Yalnızca ürün tanıtımı için yapılan etkinliktir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8. Sponsorluk ve halkla ilişkiler arasındaki ilişki nedir?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a) Sponsorluk halkla ilişkilerle tamamen ilgisizdir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b) Her iki faaliyet de hedef kitleyle uzun vadeli ilişkiler kurmayı amaçlar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c) Halkla ilişkiler, sponsorlukla bağdaşmaz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d) Sponsorluk yalnızca bireysel kazanç sağlar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e) Halkla ilişkiler, sponsorluk süreçlerini desteklemez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9. Sosyal sorumluluk kampanyalarının en önemli özelliği nedir?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a) Kısa vadeli hedefler üzerine kurulması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b) Rekabet avantajını azaltması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c) Çalışanların motivasyonunu düşürmesi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d) Kurumsal hedeflerle toplumsal fayda arasında bir köprü oluşturması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e) Etkili bir iletişim planı içermemesi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ffff00"/>
                </a:solidFill>
                <a:latin typeface="Times New Roman"/>
              </a:rPr>
              <a:t>10. Craig Smith’e göre yeni kurumsal hayırseverlik anlayışı neyi vurgular?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a) Sadece maddi yardımlara odaklanmayı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b) Kısa vadeli girişimleri teşvik etmeyi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c) Uzun vadeli girişimlere ve stratejik iş birliklerine odaklanmayı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d) Çalışan haklarını yok saymayı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e) Yasal zorunlulukları yerine getirmekle sınırlı kalmayı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eması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eması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 Teması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 Teması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 Teması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 Teması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 Teması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 Teması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 Teması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 Teması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 Teması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 Teması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333</TotalTime>
  <Application>LibreOffice/24.2.2.2$Windows_X86_64 LibreOffice_project/d56cc158d8a96260b836f100ef4b4ef25d6f1a01</Application>
  <AppVersion>15.0000</AppVersion>
  <Words>2965</Words>
  <Paragraphs>246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2024-12-06T13:45:12Z</dcterms:created>
  <dc:creator>erhan çitil</dc:creator>
  <dc:description/>
  <dc:language>tr-TR</dc:language>
  <cp:lastModifiedBy/>
  <dcterms:modified xsi:type="dcterms:W3CDTF">2025-12-18T12:18:00Z</dcterms:modified>
  <cp:revision>101</cp:revision>
  <dc:subject/>
  <dc:title>Kurumsal Sosyal Sorumluluk (KSS): Günümüzdeki Gelişimi ve Önemi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Geniş ekran</vt:lpwstr>
  </property>
  <property fmtid="{D5CDD505-2E9C-101B-9397-08002B2CF9AE}" pid="3" name="Slides">
    <vt:i4>61</vt:i4>
  </property>
</Properties>
</file>